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2" r:id="rId14"/>
    <p:sldId id="268" r:id="rId15"/>
    <p:sldId id="273" r:id="rId16"/>
    <p:sldId id="269" r:id="rId17"/>
    <p:sldId id="270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00" autoAdjust="0"/>
  </p:normalViewPr>
  <p:slideViewPr>
    <p:cSldViewPr snapToGrid="0">
      <p:cViewPr varScale="1">
        <p:scale>
          <a:sx n="47" d="100"/>
          <a:sy n="47" d="100"/>
        </p:scale>
        <p:origin x="77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C6534-BF19-4D51-AAD2-740C8E618879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7363F-E2BF-4880-8420-0734A88EBB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9949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804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6256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7260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0016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993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3901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6401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1621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7202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8289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9600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119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8702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8037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183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09180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58344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97871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1113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3951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28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056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398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3169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4167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2787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7363F-E2BF-4880-8420-0734A88EBB0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584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7883" y="6172200"/>
            <a:ext cx="7543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IN" dirty="0" smtClean="0"/>
              <a:t>DAY  1 SESSION 1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2367" y="5334001"/>
            <a:ext cx="1142245" cy="669925"/>
          </a:xfrm>
        </p:spPr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610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931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3605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853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2633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5584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298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148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082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0"/>
            <a:ext cx="8534400" cy="1507067"/>
          </a:xfrm>
        </p:spPr>
        <p:txBody>
          <a:bodyPr/>
          <a:lstStyle>
            <a:lvl1pPr>
              <a:defRPr b="1" u="sng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507067"/>
            <a:ext cx="8534400" cy="3615267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74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622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229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5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0710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019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216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37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749796-E869-494C-8D99-661AB569CC5A}" type="datetimeFigureOut">
              <a:rPr lang="en-IN" smtClean="0"/>
              <a:t>17-09-2019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4C2FE13-9BE0-4AF2-8727-66F9912343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3778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158288" cy="2971801"/>
          </a:xfrm>
        </p:spPr>
        <p:txBody>
          <a:bodyPr/>
          <a:lstStyle/>
          <a:p>
            <a:r>
              <a:rPr lang="en-IN" dirty="0" smtClean="0"/>
              <a:t>AIRPORT ECONOMICS AND FINANCIAL MANAGEMENT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b="1" dirty="0" smtClean="0">
              <a:solidFill>
                <a:schemeClr val="tx1"/>
              </a:solidFill>
            </a:endParaRPr>
          </a:p>
          <a:p>
            <a:endParaRPr lang="en-IN" b="1" dirty="0">
              <a:solidFill>
                <a:schemeClr val="tx1"/>
              </a:solidFill>
            </a:endParaRPr>
          </a:p>
          <a:p>
            <a:r>
              <a:rPr lang="en-IN" b="1" dirty="0" smtClean="0">
                <a:solidFill>
                  <a:schemeClr val="tx1"/>
                </a:solidFill>
              </a:rPr>
              <a:t>WING COMMANDER K VENUGOPAL (RETD)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8360" y="82296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/>
              <a:t>MODULE –I DAY 1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2790717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CONCEPT OF FINANCIAL MANAGEMENT AT AIRPORTS</a:t>
            </a:r>
          </a:p>
          <a:p>
            <a:r>
              <a:rPr lang="en-IN" sz="2400" b="1" dirty="0" smtClean="0"/>
              <a:t>ICAO CHARGES FOR AIRPORTS AND AIR NAVIGATION SERVICES DOC 9082</a:t>
            </a:r>
          </a:p>
          <a:p>
            <a:r>
              <a:rPr lang="en-IN" sz="2400" b="1" dirty="0" smtClean="0"/>
              <a:t>FOR DECIDING BEST PRACTICES CONSIDERATIONS TO BE TAKEN INTO ACCOUNT</a:t>
            </a:r>
          </a:p>
          <a:p>
            <a:pPr lvl="1"/>
            <a:r>
              <a:rPr lang="en-US" sz="2400" dirty="0" smtClean="0"/>
              <a:t>OBJECTIVES AND RESPONSIBILITY OF THE ENTITIES</a:t>
            </a:r>
            <a:endParaRPr lang="en-IN" sz="2400" dirty="0" smtClean="0"/>
          </a:p>
          <a:p>
            <a:pPr lvl="1"/>
            <a:r>
              <a:rPr lang="en-US" sz="2400" dirty="0" smtClean="0"/>
              <a:t>SHAREHOLDERS RIGHTS</a:t>
            </a:r>
            <a:endParaRPr lang="en-IN" sz="2400" dirty="0" smtClean="0"/>
          </a:p>
          <a:p>
            <a:pPr lvl="1"/>
            <a:r>
              <a:rPr lang="en-US" sz="2400" dirty="0" smtClean="0"/>
              <a:t>RESPONSIBILITIES OF THE BOARD</a:t>
            </a:r>
            <a:endParaRPr lang="en-IN" sz="2400" dirty="0" smtClean="0"/>
          </a:p>
          <a:p>
            <a:pPr lvl="1"/>
            <a:r>
              <a:rPr lang="en-US" sz="2400" dirty="0" smtClean="0"/>
              <a:t>ROLE AND ACCOUNTABILITY OF THE MANAGEMENT</a:t>
            </a:r>
            <a:endParaRPr lang="en-IN" sz="2400" dirty="0" smtClean="0"/>
          </a:p>
          <a:p>
            <a:pPr lvl="1"/>
            <a:r>
              <a:rPr lang="en-US" sz="2400" dirty="0" smtClean="0"/>
              <a:t>RELATIONSHIPS WITH INTERESTED PARTIES</a:t>
            </a:r>
            <a:endParaRPr lang="en-IN" sz="2400" dirty="0" smtClean="0"/>
          </a:p>
          <a:p>
            <a:pPr lvl="1"/>
            <a:r>
              <a:rPr lang="en-US" sz="2400" dirty="0" smtClean="0"/>
              <a:t>DISCLOSURE OF INFORMATION</a:t>
            </a:r>
            <a:endParaRPr lang="en-IN" sz="2400" dirty="0" smtClean="0"/>
          </a:p>
          <a:p>
            <a:pPr lvl="1"/>
            <a:endParaRPr lang="en-IN" sz="2400" b="1" dirty="0" smtClean="0"/>
          </a:p>
          <a:p>
            <a:pPr lvl="1"/>
            <a:endParaRPr lang="en-IN" sz="2400" dirty="0" smtClean="0"/>
          </a:p>
          <a:p>
            <a:endParaRPr lang="en-I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852017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CONCEPT OF FINANCIAL MANAGEMENT AT AIRPORTS</a:t>
            </a:r>
          </a:p>
          <a:p>
            <a:pPr lvl="1"/>
            <a:r>
              <a:rPr lang="en-IN" sz="2400" dirty="0" smtClean="0"/>
              <a:t>RECOGNISE OPERATORS, PASSENGERS AS CUSTOMERS</a:t>
            </a:r>
          </a:p>
          <a:p>
            <a:pPr lvl="1"/>
            <a:r>
              <a:rPr lang="en-IN" sz="2400" dirty="0" smtClean="0"/>
              <a:t>PROVIDE STANDARD OF QUALITY </a:t>
            </a:r>
          </a:p>
          <a:p>
            <a:pPr lvl="1"/>
            <a:r>
              <a:rPr lang="en-IN" sz="2400" dirty="0" smtClean="0"/>
              <a:t>TRANSPARENT ACCOUNTS</a:t>
            </a:r>
          </a:p>
          <a:p>
            <a:pPr lvl="1"/>
            <a:r>
              <a:rPr lang="en-IN" sz="2400" dirty="0" smtClean="0"/>
              <a:t>ASSESS PROPOSAL FOR INVESTMENTS</a:t>
            </a:r>
          </a:p>
          <a:p>
            <a:pPr lvl="1"/>
            <a:r>
              <a:rPr lang="en-IN" sz="2400" dirty="0" smtClean="0"/>
              <a:t>SERVICE LEVEL </a:t>
            </a:r>
            <a:r>
              <a:rPr lang="en-IN" sz="2400" dirty="0" smtClean="0"/>
              <a:t>AGREEMENT</a:t>
            </a:r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1523760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CONCEPT OF FINANCIAL MANAGEMENT AT AIRPORTS</a:t>
            </a:r>
          </a:p>
          <a:p>
            <a:pPr lvl="1"/>
            <a:r>
              <a:rPr lang="en-IN" sz="2400" dirty="0" smtClean="0"/>
              <a:t>FINANCIAL </a:t>
            </a:r>
            <a:r>
              <a:rPr lang="en-IN" sz="2400" dirty="0" smtClean="0"/>
              <a:t>ACCOUNTING SYSTEM </a:t>
            </a:r>
            <a:endParaRPr lang="en-IN" sz="2400" dirty="0"/>
          </a:p>
          <a:p>
            <a:pPr lvl="2"/>
            <a:r>
              <a:rPr lang="en-IN" sz="2200" dirty="0" smtClean="0"/>
              <a:t>RECORDING OF REVENUES ANDEXPENSES</a:t>
            </a:r>
          </a:p>
          <a:p>
            <a:pPr lvl="2"/>
            <a:r>
              <a:rPr lang="en-IN" sz="2200" dirty="0" smtClean="0"/>
              <a:t>HOW ELABORATE DEPENDS ON DETAIL REQUIRED</a:t>
            </a:r>
          </a:p>
          <a:p>
            <a:pPr lvl="2"/>
            <a:r>
              <a:rPr lang="en-IN" sz="2200" dirty="0" smtClean="0"/>
              <a:t>FINANCIAL ACCOUNTS SUPPLEMENTED BY MANAGEMENT ACCOUNTS –ACCOUNTING TECHNIQUES FOR ASSISTING ALL LEVELS OF MGT IN PLANNIN AND CONTROLLING FUNCTIONS AND SERVICES</a:t>
            </a:r>
          </a:p>
          <a:p>
            <a:pPr lvl="2"/>
            <a:r>
              <a:rPr lang="en-IN" sz="2200" dirty="0" smtClean="0"/>
              <a:t>FINACIAL CONTROL TO ENSURE RESOURCES SPENT EFFECTIVELY, TIMELY, RELIABLE AND ACCOUNTABLE MANNER</a:t>
            </a:r>
          </a:p>
          <a:p>
            <a:pPr lvl="2"/>
            <a:r>
              <a:rPr lang="en-IN" sz="2200" dirty="0" smtClean="0"/>
              <a:t>FINACIAL CONTROLLING AND ACCOUNTING INTERELATED</a:t>
            </a:r>
          </a:p>
          <a:p>
            <a:pPr lvl="2"/>
            <a:endParaRPr lang="en-IN" sz="2200" dirty="0" smtClean="0"/>
          </a:p>
          <a:p>
            <a:pPr lvl="2"/>
            <a:endParaRPr lang="en-IN" sz="2200" dirty="0" smtClean="0"/>
          </a:p>
        </p:txBody>
      </p:sp>
    </p:spTree>
    <p:extLst>
      <p:ext uri="{BB962C8B-B14F-4D97-AF65-F5344CB8AC3E}">
        <p14:creationId xmlns:p14="http://schemas.microsoft.com/office/powerpoint/2010/main" val="4116457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CONCEPT OF FINANCIAL MANAGEMENT AT AIRPORTS</a:t>
            </a:r>
          </a:p>
          <a:p>
            <a:pPr lvl="1"/>
            <a:r>
              <a:rPr lang="en-IN" sz="2400" dirty="0" smtClean="0"/>
              <a:t>FINANCIAL CONTROL INVOLVES</a:t>
            </a:r>
          </a:p>
          <a:p>
            <a:pPr lvl="2"/>
            <a:r>
              <a:rPr lang="en-IN" sz="2000" dirty="0" smtClean="0"/>
              <a:t>COMPARISON OF ACTUAL REVENUE AND EXPENSES WITH THOSE PLANNED</a:t>
            </a:r>
          </a:p>
          <a:p>
            <a:pPr lvl="2"/>
            <a:r>
              <a:rPr lang="en-IN" sz="2000" dirty="0" smtClean="0"/>
              <a:t>WHERE TWO DIFFER, DETEREMINTO WHETERE CAUSE IS IN THE BUDGET, MGT OF AIRPORT OR EXTERNAL FACTORS</a:t>
            </a:r>
          </a:p>
          <a:p>
            <a:pPr lvl="2"/>
            <a:r>
              <a:rPr lang="en-IN" sz="2000" dirty="0" smtClean="0"/>
              <a:t>WHAT CORRECTIVE MEASURES REQUIRED</a:t>
            </a:r>
          </a:p>
          <a:p>
            <a:pPr lvl="2"/>
            <a:endParaRPr lang="en-IN" sz="2200" dirty="0" smtClean="0"/>
          </a:p>
        </p:txBody>
      </p:sp>
    </p:spTree>
    <p:extLst>
      <p:ext uri="{BB962C8B-B14F-4D97-AF65-F5344CB8AC3E}">
        <p14:creationId xmlns:p14="http://schemas.microsoft.com/office/powerpoint/2010/main" val="1318583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1085314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800" b="1" dirty="0" smtClean="0"/>
              <a:t>ECONOMIC PERFORMANCE MANAGEMENT</a:t>
            </a:r>
          </a:p>
          <a:p>
            <a:pPr algn="just"/>
            <a:r>
              <a:rPr lang="en-US" sz="2400" dirty="0" smtClean="0"/>
              <a:t>PERFORMANCE MANAGEMENT INVOLVES ENGAGING IN ACTIVITIES TO ENSURE THAT OBJECTIVES ARE CONSISTENTLY BEING MET IN AN EFFECTIVE AND EFFICIENT MANNER</a:t>
            </a:r>
          </a:p>
          <a:p>
            <a:pPr algn="just"/>
            <a:r>
              <a:rPr lang="en-US" sz="2400" dirty="0" smtClean="0"/>
              <a:t>SYSTEMATIC A</a:t>
            </a:r>
            <a:r>
              <a:rPr lang="en-US" sz="2400" dirty="0"/>
              <a:t>ND </a:t>
            </a:r>
            <a:r>
              <a:rPr lang="en-US" sz="2400" dirty="0" smtClean="0"/>
              <a:t>ITERATIVE APPROACH THAT CONSISTS OF DEFINING A STRATEGY AND EXECUTING BY ALIGNING RESOURCES TO IMPROVE AIRPORT PERFORMANCE</a:t>
            </a:r>
          </a:p>
          <a:p>
            <a:pPr algn="just"/>
            <a:r>
              <a:rPr lang="en-US" sz="2400" dirty="0" smtClean="0"/>
              <a:t>STEPS TO IMPLEMENT </a:t>
            </a:r>
          </a:p>
          <a:p>
            <a:pPr lvl="1"/>
            <a:r>
              <a:rPr lang="en-US" sz="2000" dirty="0" smtClean="0"/>
              <a:t>IDENTIFY KEY PERFORMANCE AREAS (KPAS); </a:t>
            </a:r>
            <a:endParaRPr lang="en-IN" sz="2000" dirty="0" smtClean="0"/>
          </a:p>
          <a:p>
            <a:pPr lvl="1"/>
            <a:r>
              <a:rPr lang="en-US" sz="2000" dirty="0" smtClean="0"/>
              <a:t>DEFINE PERFORMANCE OBJECTIVES TAKING INTO ACCOUNT THE INTERESTS OF AIRCRAFT OPERATORS, END-USERS AND OTHER INTERESTED PARTIES; </a:t>
            </a:r>
            <a:endParaRPr lang="en-IN" sz="2000" dirty="0" smtClean="0"/>
          </a:p>
        </p:txBody>
      </p:sp>
    </p:spTree>
    <p:extLst>
      <p:ext uri="{BB962C8B-B14F-4D97-AF65-F5344CB8AC3E}">
        <p14:creationId xmlns:p14="http://schemas.microsoft.com/office/powerpoint/2010/main" val="4145082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106898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800" b="1" dirty="0" smtClean="0"/>
              <a:t>ECONOMIC PERFORMANCE MANAGEMENT</a:t>
            </a:r>
          </a:p>
          <a:p>
            <a:pPr lvl="1"/>
            <a:r>
              <a:rPr lang="en-US" sz="2000" dirty="0" smtClean="0"/>
              <a:t>SELECT </a:t>
            </a:r>
            <a:r>
              <a:rPr lang="en-US" sz="2000" dirty="0" smtClean="0"/>
              <a:t>PERFORMANCE INDICATORS (AND SUPPORTING METRICS); </a:t>
            </a:r>
            <a:endParaRPr lang="en-IN" sz="2000" dirty="0" smtClean="0"/>
          </a:p>
          <a:p>
            <a:pPr lvl="1"/>
            <a:r>
              <a:rPr lang="en-US" sz="2000" dirty="0" smtClean="0"/>
              <a:t>ESTABLISH PERFORMANCE TARGETS TAKING INTO ACCOUNT THE INTERESTS OF AIRCRAFT OPERATORS, END-USERS AND OTHER INTERESTED PARTIES; </a:t>
            </a:r>
            <a:endParaRPr lang="en-IN" sz="2000" dirty="0" smtClean="0"/>
          </a:p>
          <a:p>
            <a:pPr lvl="1"/>
            <a:r>
              <a:rPr lang="en-US" sz="2000" dirty="0" smtClean="0"/>
              <a:t>CREATE AND IMPLEMENT A PLAN, IN COOPERATION WITH OTHER MEMBERS OF THE AVIATION COMMUNITY, TO ACHIEVE PERFORMANCE TARGETS; </a:t>
            </a:r>
            <a:endParaRPr lang="en-IN" sz="2000" dirty="0" smtClean="0"/>
          </a:p>
          <a:p>
            <a:pPr lvl="1"/>
            <a:r>
              <a:rPr lang="en-US" sz="2000" dirty="0" smtClean="0"/>
              <a:t>CONSIDER, AND WHERE APPROPRIATE, PROVIDE PERFORMANCE INCENTIVES; </a:t>
            </a:r>
            <a:endParaRPr lang="en-IN" sz="2000" dirty="0" smtClean="0"/>
          </a:p>
          <a:p>
            <a:pPr lvl="1"/>
            <a:r>
              <a:rPr lang="en-US" sz="2000" dirty="0" smtClean="0"/>
              <a:t>PERIODICALLY ASSESS ACTUAL PERFORMANCE RESULTS BY USING BENCHMARKING, AS APPROPRIATE; AND </a:t>
            </a:r>
            <a:endParaRPr lang="en-IN" sz="2000" dirty="0" smtClean="0"/>
          </a:p>
          <a:p>
            <a:pPr lvl="1"/>
            <a:r>
              <a:rPr lang="en-US" sz="2000" dirty="0" smtClean="0"/>
              <a:t>PUBLISH PERFORMANCE REPORTS ON THE RESULTS ACHIEVED</a:t>
            </a:r>
            <a:endParaRPr lang="en-US" sz="3600" dirty="0" smtClean="0"/>
          </a:p>
          <a:p>
            <a:pPr marL="0" indent="0">
              <a:buNone/>
            </a:pPr>
            <a:endParaRPr lang="en-IN" sz="2800" dirty="0" smtClean="0"/>
          </a:p>
        </p:txBody>
      </p:sp>
    </p:spTree>
    <p:extLst>
      <p:ext uri="{BB962C8B-B14F-4D97-AF65-F5344CB8AC3E}">
        <p14:creationId xmlns:p14="http://schemas.microsoft.com/office/powerpoint/2010/main" val="4138266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FINANCIAL MANAGEMENT AT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1134293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800" b="1" dirty="0" smtClean="0"/>
              <a:t>ECONOMIC PERFORMANCE MANAGEMENT</a:t>
            </a:r>
          </a:p>
          <a:p>
            <a:r>
              <a:rPr lang="en-IN" sz="2400" dirty="0" smtClean="0"/>
              <a:t>4 KPA’s – SAFETY, QUALITY OF SERVICE, PRODUCTIVITY, COST-EFFECTIVENESS</a:t>
            </a:r>
          </a:p>
          <a:p>
            <a:r>
              <a:rPr lang="en-IN" sz="2400" dirty="0" smtClean="0"/>
              <a:t>FEEDBACK LOOP</a:t>
            </a:r>
          </a:p>
          <a:p>
            <a:r>
              <a:rPr lang="en-IN" sz="2400" dirty="0" smtClean="0"/>
              <a:t>INTEREST OF USERS </a:t>
            </a:r>
          </a:p>
          <a:p>
            <a:r>
              <a:rPr lang="en-IN" sz="2400" dirty="0" smtClean="0"/>
              <a:t>RECOGNISE ATM, </a:t>
            </a:r>
            <a:r>
              <a:rPr lang="en-IN" sz="2400" dirty="0" smtClean="0"/>
              <a:t>ACFT </a:t>
            </a:r>
            <a:r>
              <a:rPr lang="en-IN" sz="2400" dirty="0" smtClean="0"/>
              <a:t>OPERATORS, GROUND HANDLERS ETC – USE SLAs </a:t>
            </a:r>
            <a:endParaRPr lang="en-IN" sz="2400" dirty="0" smtClean="0"/>
          </a:p>
          <a:p>
            <a:r>
              <a:rPr lang="en-IN" sz="2400" dirty="0" smtClean="0"/>
              <a:t>NO SINGLE APPLICATION FOR PERFORMANCE MGT PROCESS</a:t>
            </a:r>
          </a:p>
          <a:p>
            <a:r>
              <a:rPr lang="en-IN" sz="2400" dirty="0" smtClean="0"/>
              <a:t>PERFORMANCE MEASURED IN INTERNAL/SELF AND EXTERNAL BENCHMARKING TERMS</a:t>
            </a:r>
            <a:endParaRPr lang="en-IN" sz="2400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906615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REGULATIIONS 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PRICE REGULATIONS</a:t>
            </a:r>
            <a:endParaRPr lang="en-IN" sz="2400" b="1" dirty="0" smtClean="0"/>
          </a:p>
          <a:p>
            <a:r>
              <a:rPr lang="en-IN" sz="2400" dirty="0" smtClean="0"/>
              <a:t>TRADITIONALLY AIRPORTS PERCIEVED AS MONOPOLIES</a:t>
            </a:r>
          </a:p>
          <a:p>
            <a:r>
              <a:rPr lang="en-IN" sz="2400" dirty="0" smtClean="0"/>
              <a:t>PRICE REGULATION TO PROTECT CUSTOMERS</a:t>
            </a:r>
          </a:p>
          <a:p>
            <a:r>
              <a:rPr lang="en-IN" sz="2400" dirty="0" smtClean="0"/>
              <a:t>TYPES OF REGULATION</a:t>
            </a:r>
          </a:p>
          <a:p>
            <a:pPr lvl="1"/>
            <a:r>
              <a:rPr lang="en-IN" sz="2200" dirty="0" smtClean="0"/>
              <a:t>RATE OF RETURN REGULATION</a:t>
            </a:r>
          </a:p>
          <a:p>
            <a:pPr lvl="1"/>
            <a:r>
              <a:rPr lang="en-IN" sz="2200" dirty="0" smtClean="0"/>
              <a:t>COST OF SERVICE REGULATION</a:t>
            </a:r>
          </a:p>
          <a:p>
            <a:pPr lvl="1"/>
            <a:r>
              <a:rPr lang="en-IN" sz="2200" dirty="0" smtClean="0"/>
              <a:t>PRICE CAP REGULATION</a:t>
            </a:r>
          </a:p>
          <a:p>
            <a:pPr lvl="2"/>
            <a:r>
              <a:rPr lang="en-IN" sz="2000" dirty="0" smtClean="0"/>
              <a:t>SINGLE TILL</a:t>
            </a:r>
          </a:p>
          <a:p>
            <a:pPr lvl="2"/>
            <a:r>
              <a:rPr lang="en-IN" sz="2000" dirty="0" smtClean="0"/>
              <a:t>MULTI TILL </a:t>
            </a:r>
          </a:p>
          <a:p>
            <a:pPr lvl="1"/>
            <a:r>
              <a:rPr lang="en-IN" sz="2200" dirty="0" smtClean="0"/>
              <a:t>INTERVENTION/TRIGGER REGULATION</a:t>
            </a:r>
          </a:p>
          <a:p>
            <a:pPr lvl="1"/>
            <a:r>
              <a:rPr lang="en-IN" sz="2200" dirty="0" smtClean="0"/>
              <a:t>SELF REGULATION</a:t>
            </a:r>
          </a:p>
          <a:p>
            <a:pPr lvl="1"/>
            <a:r>
              <a:rPr lang="en-IN" sz="2200" dirty="0" smtClean="0"/>
              <a:t>REGULATION BY CONTRACT</a:t>
            </a:r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860418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REGULATIIONS 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TYPE OF AIRPORT CHARGES</a:t>
            </a:r>
            <a:endParaRPr lang="en-IN" sz="2400" b="1" dirty="0" smtClean="0"/>
          </a:p>
          <a:p>
            <a:r>
              <a:rPr lang="en-IN" sz="2400" dirty="0" smtClean="0"/>
              <a:t>AERONAUTICAL VS NON AERO FEES</a:t>
            </a:r>
          </a:p>
          <a:p>
            <a:r>
              <a:rPr lang="en-IN" sz="2400" dirty="0" smtClean="0"/>
              <a:t>AERO RUNWAY/ TERMINAL SERVICES FOR TICKETING AND BOARDING</a:t>
            </a:r>
          </a:p>
          <a:p>
            <a:r>
              <a:rPr lang="en-IN" sz="2400" dirty="0" smtClean="0"/>
              <a:t>NON AERO – OTHER TERMINAL SERVICES, COMMERCIAL LAND DEVPT </a:t>
            </a:r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3237662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REGULATIIONS 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TYPICAL AIRPORT CHARGES</a:t>
            </a:r>
            <a:endParaRPr lang="en-IN" sz="2400" b="1" dirty="0" smtClean="0"/>
          </a:p>
          <a:p>
            <a:r>
              <a:rPr lang="en-IN" sz="2400" dirty="0" smtClean="0"/>
              <a:t>LANDING AND PARKING CHARGES</a:t>
            </a:r>
          </a:p>
          <a:p>
            <a:r>
              <a:rPr lang="en-IN" sz="2400" dirty="0" smtClean="0"/>
              <a:t>TERMINAL FEES</a:t>
            </a:r>
          </a:p>
          <a:p>
            <a:r>
              <a:rPr lang="en-IN" sz="2400" dirty="0" smtClean="0"/>
              <a:t>SECURITY CHARGE</a:t>
            </a:r>
          </a:p>
          <a:p>
            <a:r>
              <a:rPr lang="en-IN" sz="2400" dirty="0" smtClean="0"/>
              <a:t>EMERGENCY RESPONSE FEE</a:t>
            </a:r>
          </a:p>
          <a:p>
            <a:r>
              <a:rPr lang="en-IN" sz="2400" dirty="0" smtClean="0"/>
              <a:t>AIRPORT IMPROVEMENT FEES</a:t>
            </a:r>
          </a:p>
          <a:p>
            <a:r>
              <a:rPr lang="en-IN" sz="2400" dirty="0" smtClean="0"/>
              <a:t>COMMERCIAL FEES</a:t>
            </a:r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127945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ECONOMICS OF AIR TRAVEL: SUPPLY AND DEMAND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745667"/>
            <a:ext cx="10454843" cy="5353399"/>
          </a:xfrm>
        </p:spPr>
        <p:txBody>
          <a:bodyPr>
            <a:normAutofit/>
          </a:bodyPr>
          <a:lstStyle/>
          <a:p>
            <a:r>
              <a:rPr lang="en-IN" sz="2800" dirty="0" smtClean="0"/>
              <a:t>TRANSPORT SUPPLY</a:t>
            </a:r>
          </a:p>
          <a:p>
            <a:pPr lvl="1"/>
            <a:r>
              <a:rPr lang="en-US" sz="2400" dirty="0" smtClean="0"/>
              <a:t>SUPPLY IS EXPRESSED IN TERMS OF INFRASTRUCTURES (CAPACITY), SERVICES (FREQUENCY) AND NETWORKS (COVERAGE)</a:t>
            </a:r>
          </a:p>
          <a:p>
            <a:pPr lvl="1"/>
            <a:r>
              <a:rPr lang="en-US" sz="2400" dirty="0" smtClean="0"/>
              <a:t>CAPACITY IS OFTEN ASSESSED IN STATIC AND DYNAMIC TERMS</a:t>
            </a:r>
          </a:p>
          <a:p>
            <a:pPr lvl="1"/>
            <a:r>
              <a:rPr lang="en-US" sz="2400" dirty="0" smtClean="0"/>
              <a:t>NUMBER OF PASSENGERS, VOLUME (FOR LIQUIDS OR CONTAINERIZED TRAFFIC), OR MASS (FOR FREIGHT) THAT CAN BE TRANSPORTED PER UNIT OF TIME AND SPACE IS COMMONLY USED TO QUANTIFY TRANSPORT SUPPLY</a:t>
            </a:r>
            <a:endParaRPr lang="en-IN" sz="2400" dirty="0"/>
          </a:p>
          <a:p>
            <a:pPr marL="457200" lvl="1" indent="0">
              <a:buNone/>
            </a:pPr>
            <a:endParaRPr lang="en-IN" sz="2400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045396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</a:t>
            </a:r>
            <a:r>
              <a:rPr lang="en-IN" dirty="0" smtClean="0"/>
              <a:t>REGULATIONS </a:t>
            </a:r>
            <a:r>
              <a:rPr lang="en-IN" dirty="0" smtClean="0"/>
              <a:t>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AIRPORT CONCESSIONS &amp; ITS IMPACT ON REVENUES</a:t>
            </a:r>
            <a:endParaRPr lang="en-IN" sz="2400" b="1" dirty="0" smtClean="0"/>
          </a:p>
          <a:p>
            <a:r>
              <a:rPr lang="en-IN" sz="2400" dirty="0" smtClean="0"/>
              <a:t>AIRPORT REVENUE STRUCTURES</a:t>
            </a:r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172796"/>
              </p:ext>
            </p:extLst>
          </p:nvPr>
        </p:nvGraphicFramePr>
        <p:xfrm>
          <a:off x="1864359" y="2176780"/>
          <a:ext cx="8128000" cy="350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AERONAUTICAL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NON-AERONAUTICAL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LANDING FEES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CONCESSIONS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PASSENGER</a:t>
                      </a:r>
                      <a:r>
                        <a:rPr lang="en-IN" baseline="0" dirty="0" smtClean="0"/>
                        <a:t> FEES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RENTS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AIRCRAFT</a:t>
                      </a:r>
                      <a:r>
                        <a:rPr lang="en-IN" baseline="0" dirty="0" smtClean="0"/>
                        <a:t> PARKING FEES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DIRECT SALES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HANDLING FEES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CAR PARK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OTHER FEES LIKE ATC,</a:t>
                      </a:r>
                      <a:r>
                        <a:rPr lang="en-IN" baseline="0" dirty="0" smtClean="0"/>
                        <a:t> LIGHTING AEROBRIDGES ETC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RECHARGES WATER,</a:t>
                      </a:r>
                      <a:r>
                        <a:rPr lang="en-IN" baseline="0" dirty="0" smtClean="0"/>
                        <a:t> ELECTRICITY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CONSULTANCY, VISITOR , PROPERTY DEVPT</a:t>
                      </a:r>
                      <a:r>
                        <a:rPr lang="en-IN" baseline="0" dirty="0" smtClean="0"/>
                        <a:t> ETC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627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</a:t>
            </a:r>
            <a:r>
              <a:rPr lang="en-IN" dirty="0" smtClean="0"/>
              <a:t>REGULATIONS </a:t>
            </a:r>
            <a:r>
              <a:rPr lang="en-IN" dirty="0" smtClean="0"/>
              <a:t>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AIRPORT CONCESSIONS &amp; ITS IMPACT ON REVENUES</a:t>
            </a:r>
            <a:endParaRPr lang="en-IN" sz="2400" b="1" dirty="0" smtClean="0"/>
          </a:p>
          <a:p>
            <a:r>
              <a:rPr lang="en-IN" sz="2400" dirty="0" smtClean="0"/>
              <a:t>FACTORS INFLUENCING CONCESSION REVENUES	</a:t>
            </a:r>
          </a:p>
          <a:p>
            <a:pPr lvl="1"/>
            <a:r>
              <a:rPr lang="en-IN" sz="2200" dirty="0"/>
              <a:t>WHAT?</a:t>
            </a:r>
          </a:p>
          <a:p>
            <a:r>
              <a:rPr lang="en-IN" sz="2400" dirty="0" smtClean="0"/>
              <a:t>PRINCIPAL DETERMINANTS OF CONCESION PERFORMANCE</a:t>
            </a:r>
          </a:p>
          <a:p>
            <a:pPr lvl="1"/>
            <a:r>
              <a:rPr lang="en-IN" sz="2200" dirty="0" smtClean="0"/>
              <a:t>TOTAL TFC HANDLED BY AIRPORT</a:t>
            </a:r>
          </a:p>
          <a:p>
            <a:pPr lvl="1"/>
            <a:r>
              <a:rPr lang="en-IN" sz="2200" dirty="0" smtClean="0"/>
              <a:t>TOTAL AMOUNT OF SPACE ALLOCATED</a:t>
            </a:r>
          </a:p>
          <a:p>
            <a:pPr lvl="1"/>
            <a:r>
              <a:rPr lang="en-IN" sz="2200" dirty="0" smtClean="0"/>
              <a:t>CHARACTERISTICS OF PASSENGER TRAFFIC AND BUYING BEHAVIOUR</a:t>
            </a:r>
          </a:p>
          <a:p>
            <a:pPr lvl="1"/>
            <a:r>
              <a:rPr lang="en-IN" sz="2200" dirty="0" smtClean="0"/>
              <a:t>OPERATIONS AND MGT OF CONCESSIONS</a:t>
            </a:r>
          </a:p>
          <a:p>
            <a:pPr lvl="1"/>
            <a:r>
              <a:rPr lang="en-IN" sz="2200" dirty="0" smtClean="0"/>
              <a:t>CHARACTERISTICS OF CONTRACT AND RENTAL FEES</a:t>
            </a:r>
          </a:p>
          <a:p>
            <a:pPr lvl="1"/>
            <a:r>
              <a:rPr lang="en-IN" sz="2200" dirty="0" smtClean="0"/>
              <a:t>MARKETING STRATEGY</a:t>
            </a:r>
          </a:p>
          <a:p>
            <a:pPr lvl="1"/>
            <a:r>
              <a:rPr lang="en-IN" sz="2200" dirty="0" smtClean="0"/>
              <a:t>PRICING STRATEGY</a:t>
            </a:r>
          </a:p>
          <a:p>
            <a:pPr marL="457200" lvl="1" indent="0">
              <a:buNone/>
            </a:pP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2822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PRICE </a:t>
            </a:r>
            <a:r>
              <a:rPr lang="en-IN" dirty="0" smtClean="0"/>
              <a:t>REGULATIONS </a:t>
            </a:r>
            <a:r>
              <a:rPr lang="en-IN" dirty="0" smtClean="0"/>
              <a:t>&amp; AIRPORTS CONCESSIONS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AIRPORT CONCESSIONS &amp; ITS IMPACT ON REVENUES</a:t>
            </a:r>
            <a:endParaRPr lang="en-IN" sz="2400" b="1" dirty="0" smtClean="0"/>
          </a:p>
          <a:p>
            <a:r>
              <a:rPr lang="en-IN" sz="2400" dirty="0" smtClean="0"/>
              <a:t>SELECTION OF CONCESSIONAIRES AND CONTRACT TERM</a:t>
            </a:r>
          </a:p>
          <a:p>
            <a:r>
              <a:rPr lang="en-IN" sz="2400" dirty="0" smtClean="0"/>
              <a:t>PROCESS FOR SUCESSFUL LETTING OF CONCESSIONS</a:t>
            </a:r>
          </a:p>
          <a:p>
            <a:pPr lvl="1"/>
            <a:r>
              <a:rPr lang="en-IN" sz="2000" dirty="0" smtClean="0"/>
              <a:t>DEVELOP PORTFOLIO STRATEGY</a:t>
            </a:r>
          </a:p>
          <a:p>
            <a:pPr lvl="1"/>
            <a:r>
              <a:rPr lang="en-IN" sz="2000" dirty="0" smtClean="0"/>
              <a:t>DEFINE MARKET STRATEGY FOR EACH CONCESSION</a:t>
            </a:r>
          </a:p>
          <a:p>
            <a:pPr lvl="1"/>
            <a:r>
              <a:rPr lang="en-IN" sz="2000" dirty="0" smtClean="0"/>
              <a:t>DETERMINE SPACE AND LOCATION REQTS</a:t>
            </a:r>
          </a:p>
          <a:p>
            <a:pPr lvl="1"/>
            <a:r>
              <a:rPr lang="en-IN" sz="2000" dirty="0" smtClean="0"/>
              <a:t>PROACTIVELY MARKET AIRPORT TO CONCESSIONAIRES</a:t>
            </a:r>
          </a:p>
          <a:p>
            <a:pPr lvl="1"/>
            <a:r>
              <a:rPr lang="en-IN" sz="2000" dirty="0" smtClean="0"/>
              <a:t>PREPARE DESIGN CONCEPTS AND SPECIFICATIONS FOR CONTRACTS</a:t>
            </a:r>
          </a:p>
          <a:p>
            <a:pPr lvl="1"/>
            <a:r>
              <a:rPr lang="en-IN" sz="2000" dirty="0" smtClean="0"/>
              <a:t>TENDER/NEGOTIATION,/SELECTION PROCESS</a:t>
            </a:r>
          </a:p>
          <a:p>
            <a:pPr lvl="1"/>
            <a:r>
              <a:rPr lang="en-IN" sz="2000" dirty="0" smtClean="0"/>
              <a:t>MONITOR AND REVIEW CONCESSIONAIRE PERFORMANCE</a:t>
            </a:r>
          </a:p>
          <a:p>
            <a:pPr lvl="1"/>
            <a:r>
              <a:rPr lang="en-IN" sz="2000" dirty="0" smtClean="0"/>
              <a:t>WORK WITHH CONCESSIONAIRE ON IMPROVEMENT ETC</a:t>
            </a:r>
            <a:endParaRPr lang="en-IN" sz="2000" dirty="0" smtClean="0"/>
          </a:p>
          <a:p>
            <a:pPr marL="457200" lvl="1" indent="0">
              <a:buNone/>
            </a:pP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3404648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b="1" dirty="0" smtClean="0"/>
              <a:t>CHALLENGING TRADITIONAL VIEW THAT OF MONOPOLY OF AIRPORT</a:t>
            </a:r>
            <a:endParaRPr lang="en-IN" sz="2000" dirty="0" smtClean="0"/>
          </a:p>
          <a:p>
            <a:pPr lvl="1"/>
            <a:r>
              <a:rPr lang="en-IN" sz="2000" dirty="0" smtClean="0"/>
              <a:t>CONNECTING TRAFFIC</a:t>
            </a:r>
          </a:p>
          <a:p>
            <a:pPr lvl="1"/>
            <a:r>
              <a:rPr lang="en-IN" sz="2000" dirty="0" smtClean="0"/>
              <a:t>CARGO TRAFFIC</a:t>
            </a:r>
          </a:p>
          <a:p>
            <a:pPr lvl="1"/>
            <a:r>
              <a:rPr lang="en-IN" sz="2000" dirty="0" smtClean="0"/>
              <a:t>SURFACE DIVERSION OF TRAFFIC</a:t>
            </a:r>
          </a:p>
          <a:p>
            <a:pPr lvl="1"/>
            <a:r>
              <a:rPr lang="en-IN" sz="2000" dirty="0" smtClean="0"/>
              <a:t>DIVERSION TO OTHER MODES</a:t>
            </a:r>
          </a:p>
          <a:p>
            <a:pPr lvl="1"/>
            <a:r>
              <a:rPr lang="en-IN" sz="2000" dirty="0" smtClean="0"/>
              <a:t>DESTINATION COMPETITION</a:t>
            </a:r>
          </a:p>
          <a:p>
            <a:pPr lvl="1"/>
            <a:r>
              <a:rPr lang="en-IN" sz="2000" dirty="0" smtClean="0"/>
              <a:t>RETAIL/FOOD/BEVERAGE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3049741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dirty="0" smtClean="0"/>
              <a:t>FOUR P’s OF MARKETING</a:t>
            </a:r>
            <a:endParaRPr lang="en-IN" sz="2000" dirty="0" smtClean="0"/>
          </a:p>
          <a:p>
            <a:pPr lvl="1"/>
            <a:r>
              <a:rPr lang="en-IN" sz="2000" dirty="0" smtClean="0"/>
              <a:t>PRODUCT</a:t>
            </a:r>
          </a:p>
          <a:p>
            <a:pPr lvl="1"/>
            <a:r>
              <a:rPr lang="en-IN" sz="2000" dirty="0" smtClean="0"/>
              <a:t>PRICE</a:t>
            </a:r>
          </a:p>
          <a:p>
            <a:pPr lvl="1"/>
            <a:r>
              <a:rPr lang="en-IN" sz="2000" dirty="0" smtClean="0"/>
              <a:t>PROMOTION</a:t>
            </a:r>
          </a:p>
          <a:p>
            <a:pPr lvl="1"/>
            <a:r>
              <a:rPr lang="en-IN" sz="2000" dirty="0" smtClean="0"/>
              <a:t>PHYSICAL DISTRIBUTION</a:t>
            </a:r>
          </a:p>
          <a:p>
            <a:pPr marL="342900" lvl="1" indent="-342900"/>
            <a:r>
              <a:rPr lang="en-IN" sz="2000" dirty="0" smtClean="0"/>
              <a:t>AIRPORTS AND FOUR Ps</a:t>
            </a:r>
          </a:p>
          <a:p>
            <a:pPr marL="342900" lvl="1" indent="-342900"/>
            <a:r>
              <a:rPr lang="en-IN" sz="2000" dirty="0" smtClean="0"/>
              <a:t>AIRPORT NETWORK COMLEMENTARITY</a:t>
            </a:r>
          </a:p>
          <a:p>
            <a:pPr marL="800100" lvl="2" indent="-342900"/>
            <a:r>
              <a:rPr lang="en-IN" dirty="0" smtClean="0"/>
              <a:t>AIRPORTS ARE NODES IN NETWORKS, THUS AIRPORTS MUTUALLY DEPENDENT</a:t>
            </a:r>
          </a:p>
          <a:p>
            <a:pPr marL="285750" lvl="2"/>
            <a:endParaRPr lang="en-IN" dirty="0" smtClean="0"/>
          </a:p>
          <a:p>
            <a:pPr marL="0" lvl="1" indent="0">
              <a:buNone/>
            </a:pPr>
            <a:r>
              <a:rPr lang="en-IN" sz="2000" dirty="0"/>
              <a:t>	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957551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b="1" dirty="0" smtClean="0"/>
              <a:t>STRATEGIES FOR AIRPORT COMPETITION</a:t>
            </a:r>
          </a:p>
          <a:p>
            <a:pPr lvl="0"/>
            <a:r>
              <a:rPr lang="en-US" dirty="0" smtClean="0"/>
              <a:t>PASSENGER FACILITATION</a:t>
            </a:r>
            <a:endParaRPr lang="en-IN" dirty="0" smtClean="0"/>
          </a:p>
          <a:p>
            <a:pPr lvl="1"/>
            <a:r>
              <a:rPr lang="en-US" dirty="0" smtClean="0"/>
              <a:t>REDUCE PROCESSING AND CONNECTION TIME</a:t>
            </a:r>
            <a:endParaRPr lang="en-IN" dirty="0" smtClean="0"/>
          </a:p>
          <a:p>
            <a:pPr lvl="1"/>
            <a:r>
              <a:rPr lang="en-US" dirty="0" smtClean="0"/>
              <a:t>BAGGAGE PROCESSING – RFID</a:t>
            </a:r>
            <a:endParaRPr lang="en-IN" dirty="0" smtClean="0"/>
          </a:p>
          <a:p>
            <a:pPr lvl="1"/>
            <a:r>
              <a:rPr lang="en-US" dirty="0" smtClean="0"/>
              <a:t>FLEXIBLE AIRPORT DESIGN</a:t>
            </a:r>
            <a:endParaRPr lang="en-IN" dirty="0" smtClean="0"/>
          </a:p>
          <a:p>
            <a:pPr lvl="1"/>
            <a:r>
              <a:rPr lang="en-US" dirty="0" smtClean="0"/>
              <a:t>SERVICE QUALITY</a:t>
            </a:r>
            <a:endParaRPr lang="en-IN" dirty="0" smtClean="0"/>
          </a:p>
          <a:p>
            <a:pPr lvl="1"/>
            <a:r>
              <a:rPr lang="en-US" dirty="0" smtClean="0"/>
              <a:t>OPERATE LATE NIGHT FLIGHTS </a:t>
            </a:r>
            <a:endParaRPr lang="en-IN" dirty="0" smtClean="0"/>
          </a:p>
          <a:p>
            <a:pPr lvl="1"/>
            <a:r>
              <a:rPr lang="en-US" dirty="0" smtClean="0"/>
              <a:t>CARGO TRAFFIC PRICING</a:t>
            </a:r>
            <a:endParaRPr lang="en-IN" dirty="0" smtClean="0"/>
          </a:p>
          <a:p>
            <a:pPr lvl="0"/>
            <a:r>
              <a:rPr lang="en-US" dirty="0" smtClean="0"/>
              <a:t>AIRPORT FACILITIES</a:t>
            </a:r>
            <a:endParaRPr lang="en-IN" dirty="0" smtClean="0"/>
          </a:p>
          <a:p>
            <a:pPr lvl="1"/>
            <a:r>
              <a:rPr lang="en-US" dirty="0" smtClean="0"/>
              <a:t>ADVERTISE ON LOWER COST </a:t>
            </a:r>
            <a:endParaRPr lang="en-IN" dirty="0" smtClean="0"/>
          </a:p>
          <a:p>
            <a:pPr lvl="1"/>
            <a:r>
              <a:rPr lang="en-US" dirty="0" smtClean="0"/>
              <a:t>MORE CONVENIENT PARKING</a:t>
            </a:r>
            <a:endParaRPr lang="en-IN" dirty="0" smtClean="0"/>
          </a:p>
          <a:p>
            <a:pPr lvl="1"/>
            <a:r>
              <a:rPr lang="en-US" dirty="0" smtClean="0"/>
              <a:t>INTEGRATED MARKETING APPROACHES</a:t>
            </a:r>
            <a:endParaRPr lang="en-IN" dirty="0" smtClean="0"/>
          </a:p>
          <a:p>
            <a:pPr lvl="1"/>
            <a:r>
              <a:rPr lang="en-US" dirty="0" smtClean="0"/>
              <a:t>BRANDING THE AIRPORT</a:t>
            </a:r>
            <a:endParaRPr lang="en-IN" dirty="0" smtClean="0"/>
          </a:p>
          <a:p>
            <a:pPr lvl="1"/>
            <a:r>
              <a:rPr lang="en-US" dirty="0" smtClean="0"/>
              <a:t>USER DEVELOPMENT FEE PRICING</a:t>
            </a:r>
            <a:endParaRPr lang="en-IN" dirty="0" smtClean="0"/>
          </a:p>
          <a:p>
            <a:endParaRPr lang="en-IN" dirty="0" smtClean="0"/>
          </a:p>
          <a:p>
            <a:pPr marL="0" lvl="1" indent="0">
              <a:buNone/>
            </a:pPr>
            <a:r>
              <a:rPr lang="en-IN" sz="2000" dirty="0" smtClean="0"/>
              <a:t>	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4214162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b="1" dirty="0" smtClean="0"/>
              <a:t>PRICING POLICY AND IMPACT ON AIRPORT COMPETITION</a:t>
            </a:r>
          </a:p>
          <a:p>
            <a:r>
              <a:rPr lang="en-IN" sz="2400" dirty="0" smtClean="0"/>
              <a:t>KEY CONSIDERATIONS</a:t>
            </a:r>
          </a:p>
          <a:p>
            <a:pPr lvl="1"/>
            <a:r>
              <a:rPr lang="en-IN" dirty="0" smtClean="0"/>
              <a:t>AIR TRANSPOPRT VITAL FOR ECONOMY, UNJUSTIFIED TAXES WILL AFFECT THE BENEFITS</a:t>
            </a:r>
          </a:p>
          <a:p>
            <a:pPr lvl="1"/>
            <a:r>
              <a:rPr lang="en-IN" dirty="0" smtClean="0"/>
              <a:t>MARGINALLY SMALL CHANGES CAN HAVE SIGNIFICANT IMPACT</a:t>
            </a:r>
          </a:p>
          <a:p>
            <a:pPr lvl="1"/>
            <a:r>
              <a:rPr lang="en-IN" dirty="0" smtClean="0"/>
              <a:t>LOWER TAXES AND CHARGES CAN BE BOTH FINACIALLY AND ECONOMICALLY OPTIMAL</a:t>
            </a:r>
          </a:p>
          <a:p>
            <a:pPr lvl="1"/>
            <a:r>
              <a:rPr lang="en-IN" dirty="0" smtClean="0"/>
              <a:t>CONSULT IATA ND AIRLINES BEFORE PROPOSING CHARGES</a:t>
            </a:r>
          </a:p>
          <a:p>
            <a:endParaRPr lang="en-IN" dirty="0" smtClean="0"/>
          </a:p>
          <a:p>
            <a:pPr marL="0" lvl="1" indent="0">
              <a:buNone/>
            </a:pPr>
            <a:r>
              <a:rPr lang="en-IN" sz="2000" dirty="0" smtClean="0"/>
              <a:t>	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1253720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b="1" dirty="0" smtClean="0"/>
              <a:t>CHARGES FOR AIRPORTS AND ANS IN INDIA</a:t>
            </a:r>
            <a:endParaRPr lang="en-IN" dirty="0" smtClean="0"/>
          </a:p>
          <a:p>
            <a:r>
              <a:rPr lang="en-US" sz="2400" dirty="0" smtClean="0"/>
              <a:t>THE CHARGES LEVIED BY AIRPORTS AUTHORITY OF INDIA (AAI) ARE UNDER TWO BROAD HEADS VIZ., </a:t>
            </a:r>
            <a:endParaRPr lang="en-IN" sz="2400" dirty="0" smtClean="0"/>
          </a:p>
          <a:p>
            <a:pPr lvl="1"/>
            <a:r>
              <a:rPr lang="en-US" sz="2000" dirty="0" smtClean="0"/>
              <a:t>AIR NAVIGATION SERVICES (ANS) AND </a:t>
            </a:r>
            <a:endParaRPr lang="en-IN" sz="2000" dirty="0" smtClean="0"/>
          </a:p>
          <a:p>
            <a:pPr lvl="1"/>
            <a:r>
              <a:rPr lang="en-US" sz="2000" dirty="0" smtClean="0"/>
              <a:t>AIRPORT SERVICES. </a:t>
            </a:r>
            <a:endParaRPr lang="en-IN" sz="2000" dirty="0" smtClean="0"/>
          </a:p>
          <a:p>
            <a:r>
              <a:rPr lang="en-US" sz="2400" dirty="0" smtClean="0"/>
              <a:t>SUBSEQUENT TO FORMATION OF AIRPORTS ECONOMIC REGULATORY AUTHORITY OF INDIA (AERA), THE AIRPORTS UNDER AAI HAVE BEEN CLASSIFIED AS </a:t>
            </a:r>
            <a:endParaRPr lang="en-IN" sz="2400" dirty="0" smtClean="0"/>
          </a:p>
          <a:p>
            <a:pPr lvl="1"/>
            <a:r>
              <a:rPr lang="en-US" sz="2000" dirty="0" smtClean="0"/>
              <a:t>MAJOR AIRPORTS AND </a:t>
            </a:r>
            <a:endParaRPr lang="en-IN" sz="2000" dirty="0" smtClean="0"/>
          </a:p>
          <a:p>
            <a:pPr lvl="1"/>
            <a:r>
              <a:rPr lang="en-US" sz="2000" dirty="0" smtClean="0"/>
              <a:t>NON MAJOR AIRPORTS FOR LEVY OF AIRPORT CHARGES.</a:t>
            </a:r>
            <a:endParaRPr lang="en-IN" sz="2000" dirty="0" smtClean="0"/>
          </a:p>
          <a:p>
            <a:r>
              <a:rPr lang="en-US" sz="2400" dirty="0" smtClean="0"/>
              <a:t>THE TARIFFS FOR MAJOR AIRPORTS ARE FIXED AND REGULATED BY AERA AND FOR ALL OTHER AIRPORTS MINISTRY OF CIVIL AVIATION (MOCA) FUNCTIONS AS REGULATOR ALSO. </a:t>
            </a:r>
            <a:endParaRPr lang="en-IN" sz="2400" dirty="0" smtClean="0"/>
          </a:p>
          <a:p>
            <a:endParaRPr lang="en-IN" dirty="0" smtClean="0"/>
          </a:p>
          <a:p>
            <a:pPr marL="0" lvl="1" indent="0">
              <a:buNone/>
            </a:pPr>
            <a:r>
              <a:rPr lang="en-IN" sz="2000" dirty="0" smtClean="0"/>
              <a:t>	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224664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938" y="1"/>
            <a:ext cx="11155782" cy="990600"/>
          </a:xfrm>
        </p:spPr>
        <p:txBody>
          <a:bodyPr/>
          <a:lstStyle/>
          <a:p>
            <a:r>
              <a:rPr lang="en-IN" dirty="0" smtClean="0"/>
              <a:t>AIRPORT NETWORK COMPETITION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2964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sz="2400" b="1" dirty="0" smtClean="0"/>
              <a:t>CHARGES FOR AIRPORTS AND ANS IN INDIA</a:t>
            </a:r>
            <a:endParaRPr lang="en-IN" dirty="0" smtClean="0"/>
          </a:p>
          <a:p>
            <a:r>
              <a:rPr lang="en-US" u="sng" dirty="0" smtClean="0"/>
              <a:t>THE MAJOR AIRPORTS UNDER AAI ARE AS GIVEN BELOW: </a:t>
            </a:r>
            <a:endParaRPr lang="en-IN" dirty="0" smtClean="0"/>
          </a:p>
          <a:p>
            <a:pPr lvl="0"/>
            <a:r>
              <a:rPr lang="en-US" dirty="0" smtClean="0"/>
              <a:t>KOLKATA </a:t>
            </a:r>
            <a:endParaRPr lang="en-IN" dirty="0" smtClean="0"/>
          </a:p>
          <a:p>
            <a:pPr lvl="0"/>
            <a:r>
              <a:rPr lang="en-US" dirty="0" smtClean="0"/>
              <a:t>CHENNAI</a:t>
            </a:r>
            <a:endParaRPr lang="en-IN" dirty="0" smtClean="0"/>
          </a:p>
          <a:p>
            <a:pPr lvl="0"/>
            <a:r>
              <a:rPr lang="en-US" dirty="0" smtClean="0"/>
              <a:t>TRIVANDRUM </a:t>
            </a:r>
            <a:endParaRPr lang="en-IN" dirty="0" smtClean="0"/>
          </a:p>
          <a:p>
            <a:pPr lvl="0"/>
            <a:r>
              <a:rPr lang="en-US" dirty="0" smtClean="0"/>
              <a:t>AHMEDABAD </a:t>
            </a:r>
            <a:endParaRPr lang="en-IN" dirty="0" smtClean="0"/>
          </a:p>
          <a:p>
            <a:pPr lvl="0"/>
            <a:r>
              <a:rPr lang="en-US" dirty="0" smtClean="0"/>
              <a:t>CALICUT </a:t>
            </a:r>
            <a:endParaRPr lang="en-IN" dirty="0" smtClean="0"/>
          </a:p>
          <a:p>
            <a:pPr lvl="0"/>
            <a:r>
              <a:rPr lang="en-US" dirty="0" smtClean="0"/>
              <a:t>JAIPUR </a:t>
            </a:r>
            <a:endParaRPr lang="en-IN" dirty="0" smtClean="0"/>
          </a:p>
          <a:p>
            <a:pPr lvl="0"/>
            <a:r>
              <a:rPr lang="en-US" dirty="0" smtClean="0"/>
              <a:t>LUCKNOW </a:t>
            </a:r>
            <a:endParaRPr lang="en-IN" dirty="0" smtClean="0"/>
          </a:p>
          <a:p>
            <a:pPr lvl="0"/>
            <a:r>
              <a:rPr lang="en-US" dirty="0" smtClean="0"/>
              <a:t>GUWAHATI </a:t>
            </a:r>
            <a:endParaRPr lang="en-IN" dirty="0" smtClean="0"/>
          </a:p>
          <a:p>
            <a:pPr lvl="0"/>
            <a:r>
              <a:rPr lang="en-US" dirty="0" smtClean="0"/>
              <a:t>GOA (CIVIL ENCLAVE-INTL.) </a:t>
            </a:r>
            <a:endParaRPr lang="en-IN" dirty="0" smtClean="0"/>
          </a:p>
          <a:p>
            <a:pPr lvl="0"/>
            <a:r>
              <a:rPr lang="en-US" dirty="0" smtClean="0"/>
              <a:t>SRINAGAR (CIVIL ENCLAVE-INTL.) </a:t>
            </a:r>
            <a:endParaRPr lang="en-IN" dirty="0" smtClean="0"/>
          </a:p>
          <a:p>
            <a:pPr lvl="0"/>
            <a:r>
              <a:rPr lang="en-US" dirty="0" smtClean="0"/>
              <a:t>PUNE (CIVIL ENCLAVE – CUSTOM AIRPORT) </a:t>
            </a:r>
            <a:endParaRPr lang="en-IN" sz="2200" dirty="0" smtClean="0"/>
          </a:p>
          <a:p>
            <a:endParaRPr lang="en-IN" sz="2200" dirty="0" smtClean="0"/>
          </a:p>
          <a:p>
            <a:pPr lvl="1"/>
            <a:endParaRPr lang="en-IN" sz="2200" dirty="0" smtClean="0"/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extLst>
      <p:ext uri="{BB962C8B-B14F-4D97-AF65-F5344CB8AC3E}">
        <p14:creationId xmlns:p14="http://schemas.microsoft.com/office/powerpoint/2010/main" val="3711850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497" y="2612572"/>
            <a:ext cx="8534400" cy="1507067"/>
          </a:xfrm>
        </p:spPr>
        <p:txBody>
          <a:bodyPr/>
          <a:lstStyle/>
          <a:p>
            <a:pPr algn="ctr"/>
            <a:r>
              <a:rPr lang="en-IN" dirty="0" smtClean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125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ECONOMICS OF AIR TRAVEL: SUPPLY AND DEMAND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745667"/>
            <a:ext cx="10454843" cy="5353399"/>
          </a:xfrm>
        </p:spPr>
        <p:txBody>
          <a:bodyPr>
            <a:normAutofit/>
          </a:bodyPr>
          <a:lstStyle/>
          <a:p>
            <a:r>
              <a:rPr lang="en-IN" sz="2800" dirty="0" smtClean="0"/>
              <a:t>TRANSPORT DEMAND</a:t>
            </a:r>
          </a:p>
          <a:p>
            <a:pPr lvl="1"/>
            <a:r>
              <a:rPr lang="en-US" sz="2400" dirty="0" smtClean="0"/>
              <a:t>TRANSPORT DEMAND IS GENERATED BY THE ECONOMY, WHICH IS COMPOSED PERSONS, INSTITUTIONS AND INDUSTRIES AND WHICH GENERATES MOVEMENTS OF PEOPLE AND FREIGHT</a:t>
            </a:r>
          </a:p>
          <a:p>
            <a:pPr lvl="1"/>
            <a:r>
              <a:rPr lang="en-US" sz="2400" dirty="0" smtClean="0"/>
              <a:t>PRODUCTIVE NEEDS – CLEAR ECONOMIC FOCUS</a:t>
            </a:r>
          </a:p>
          <a:p>
            <a:pPr lvl="1"/>
            <a:r>
              <a:rPr lang="en-US" sz="2400" dirty="0" smtClean="0"/>
              <a:t>CONSUMPTIVE NEEDS – GENERATE LESS VISIBLE ADDED VALUE</a:t>
            </a:r>
          </a:p>
          <a:p>
            <a:pPr lvl="1"/>
            <a:r>
              <a:rPr lang="en-US" sz="2400" dirty="0" smtClean="0"/>
              <a:t>GEOGRAPHICAL CONSIDERATIONS AND TPT COSTS ACCOUNT FOR FREIGHT MOVEMENT</a:t>
            </a:r>
          </a:p>
          <a:p>
            <a:pPr lvl="1"/>
            <a:r>
              <a:rPr lang="en-US" sz="2400" dirty="0" smtClean="0"/>
              <a:t>PASSENGER MOVEMENT BASED ON LOCATION OF RESIDENTIAL, COMMERCIAL AREAS</a:t>
            </a:r>
          </a:p>
          <a:p>
            <a:pPr lvl="1"/>
            <a:endParaRPr lang="en-US" sz="2400" dirty="0" smtClean="0"/>
          </a:p>
          <a:p>
            <a:pPr lvl="1"/>
            <a:endParaRPr lang="en-IN" sz="2400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50757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ECONOMICS OF AIR TRAVEL: SUPPLY AND DEMAND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722121"/>
            <a:ext cx="10454843" cy="4515393"/>
          </a:xfrm>
        </p:spPr>
        <p:txBody>
          <a:bodyPr>
            <a:noAutofit/>
          </a:bodyPr>
          <a:lstStyle/>
          <a:p>
            <a:r>
              <a:rPr lang="en-IN" dirty="0" smtClean="0"/>
              <a:t>SUPPLY AND DEMAND FUNCTIONS</a:t>
            </a:r>
          </a:p>
          <a:p>
            <a:pPr lvl="1"/>
            <a:r>
              <a:rPr lang="en-US" dirty="0" smtClean="0"/>
              <a:t>TRANSPORT SY &amp; DE RECIPROCAL BUT ASYMMETRIC RELATION</a:t>
            </a:r>
          </a:p>
          <a:p>
            <a:pPr lvl="1"/>
            <a:r>
              <a:rPr lang="en-US" dirty="0" smtClean="0"/>
              <a:t>MEASURE OF TRANSPORT SY AND DEMAND FOR PASSENGERS AND FREIGHT</a:t>
            </a:r>
          </a:p>
          <a:p>
            <a:pPr lvl="2"/>
            <a:r>
              <a:rPr lang="en-US" dirty="0"/>
              <a:t>PASSENGER- KM FOR PASSENGER DEMAND</a:t>
            </a:r>
          </a:p>
          <a:p>
            <a:pPr lvl="2"/>
            <a:r>
              <a:rPr lang="en-US" dirty="0"/>
              <a:t>TON-KM FOR FREIGHT DEMAND</a:t>
            </a:r>
          </a:p>
          <a:p>
            <a:pPr lvl="1"/>
            <a:r>
              <a:rPr lang="en-US" dirty="0" smtClean="0"/>
              <a:t>TRANSPORT SUPPLY</a:t>
            </a:r>
          </a:p>
          <a:p>
            <a:pPr lvl="2"/>
            <a:r>
              <a:rPr lang="en-US" dirty="0"/>
              <a:t>MODAL </a:t>
            </a:r>
          </a:p>
          <a:p>
            <a:pPr lvl="2"/>
            <a:r>
              <a:rPr lang="en-US" dirty="0"/>
              <a:t>INTERMODAL</a:t>
            </a:r>
          </a:p>
          <a:p>
            <a:pPr lvl="1"/>
            <a:r>
              <a:rPr lang="en-US" dirty="0" smtClean="0"/>
              <a:t>TRANSPORT DEMAND</a:t>
            </a:r>
          </a:p>
          <a:p>
            <a:pPr lvl="2"/>
            <a:r>
              <a:rPr lang="en-US" dirty="0" smtClean="0"/>
              <a:t>PASSENGERS</a:t>
            </a:r>
          </a:p>
          <a:p>
            <a:pPr lvl="2"/>
            <a:r>
              <a:rPr lang="en-US" dirty="0" smtClean="0"/>
              <a:t>FREIGHT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7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ECONOMICS OF AIR TRAVEL: SUPPLY AND DEMAND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40208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dirty="0" smtClean="0"/>
              <a:t>SUPPLY AND DEMAND RELATIONSHIPS</a:t>
            </a:r>
          </a:p>
          <a:p>
            <a:pPr lvl="1"/>
            <a:r>
              <a:rPr lang="en-US" dirty="0"/>
              <a:t>ENTRY COSTS</a:t>
            </a:r>
          </a:p>
          <a:p>
            <a:pPr lvl="1"/>
            <a:r>
              <a:rPr lang="en-US" dirty="0"/>
              <a:t>PUBLIC SECTOR</a:t>
            </a:r>
          </a:p>
          <a:p>
            <a:pPr lvl="1"/>
            <a:r>
              <a:rPr lang="en-US" dirty="0"/>
              <a:t>ELASTICITY</a:t>
            </a:r>
          </a:p>
          <a:p>
            <a:r>
              <a:rPr lang="en-IN" dirty="0" smtClean="0"/>
              <a:t>TRANSPORT YIELD MANAGEMENT - </a:t>
            </a:r>
            <a:r>
              <a:rPr lang="en-US" dirty="0" smtClean="0"/>
              <a:t>PROCESS OF MANAGING THE USAGE PRICE OF A TRANSPORT ASSET, IN VIEW OF CONTINUOUS CHANGES IN THE DEMAND. THE GOAL OF SUCH AN APPROACH IS TO MAXIMIZE PROFIT IN THE CONTEXT WHERE THE TRANSPORT SUPPLY IS FIXED</a:t>
            </a:r>
          </a:p>
          <a:p>
            <a:r>
              <a:rPr lang="en-US" dirty="0"/>
              <a:t>DEPENDS ON</a:t>
            </a:r>
          </a:p>
          <a:p>
            <a:pPr lvl="1"/>
            <a:r>
              <a:rPr lang="en-US" dirty="0"/>
              <a:t>FIXED TRANSPORT CAPACITY</a:t>
            </a:r>
          </a:p>
          <a:p>
            <a:pPr lvl="1"/>
            <a:r>
              <a:rPr lang="en-US" dirty="0"/>
              <a:t>UNUSED TRANSPORT CAPACITY</a:t>
            </a:r>
          </a:p>
          <a:p>
            <a:pPr lvl="1"/>
            <a:r>
              <a:rPr lang="en-US" dirty="0"/>
              <a:t>DIFFERENT RATES PAID BY USERS</a:t>
            </a:r>
            <a:endParaRPr lang="en-IN" dirty="0"/>
          </a:p>
          <a:p>
            <a:r>
              <a:rPr lang="en-US" dirty="0" smtClean="0"/>
              <a:t>AERONAUTICAL REVENUES</a:t>
            </a:r>
          </a:p>
          <a:p>
            <a:r>
              <a:rPr lang="en-US" dirty="0" smtClean="0"/>
              <a:t>AIRPORT OPERATING COSTS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092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ECONOMICS OF AIR TRAVEL: SUPPLY AND DEMAND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40208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dirty="0" smtClean="0"/>
              <a:t>SUPPLY AND DEMAND RELATIONSHIPS</a:t>
            </a:r>
          </a:p>
          <a:p>
            <a:pPr lvl="1"/>
            <a:r>
              <a:rPr lang="en-US" dirty="0"/>
              <a:t>ENTRY COSTS</a:t>
            </a:r>
          </a:p>
          <a:p>
            <a:pPr lvl="1"/>
            <a:r>
              <a:rPr lang="en-US" dirty="0"/>
              <a:t>PUBLIC SECTOR</a:t>
            </a:r>
          </a:p>
          <a:p>
            <a:pPr lvl="1"/>
            <a:r>
              <a:rPr lang="en-US" dirty="0"/>
              <a:t>ELASTICITY</a:t>
            </a:r>
          </a:p>
          <a:p>
            <a:r>
              <a:rPr lang="en-IN" dirty="0" smtClean="0"/>
              <a:t>TRANSPORT YIELD MANAGEMENT - </a:t>
            </a:r>
            <a:r>
              <a:rPr lang="en-US" dirty="0" smtClean="0"/>
              <a:t>PROCESS OF MANAGING THE USAGE PRICE OF A TRANSPORT ASSET, IN VIEW OF CONTINUOUS CHANGES IN THE DEMAND. THE GOAL OF SUCH AN APPROACH IS TO MAXIMIZE PROFIT IN THE CONTEXT WHERE THE TRANSPORT SUPPLY IS FIXED</a:t>
            </a:r>
          </a:p>
          <a:p>
            <a:r>
              <a:rPr lang="en-US" dirty="0"/>
              <a:t>DEPENDS ON</a:t>
            </a:r>
          </a:p>
          <a:p>
            <a:pPr lvl="1"/>
            <a:r>
              <a:rPr lang="en-US" dirty="0"/>
              <a:t>FIXED TRANSPORT CAPACITY</a:t>
            </a:r>
          </a:p>
          <a:p>
            <a:pPr lvl="1"/>
            <a:r>
              <a:rPr lang="en-US" dirty="0"/>
              <a:t>UNUSED TRANSPORT CAPACITY</a:t>
            </a:r>
          </a:p>
          <a:p>
            <a:pPr lvl="1"/>
            <a:r>
              <a:rPr lang="en-US" dirty="0"/>
              <a:t>DIFFERENT RATES PAID BY USERS</a:t>
            </a:r>
            <a:endParaRPr lang="en-IN" dirty="0"/>
          </a:p>
          <a:p>
            <a:r>
              <a:rPr lang="en-US" dirty="0" smtClean="0"/>
              <a:t>AERONAUTICAL REVENUES</a:t>
            </a:r>
          </a:p>
          <a:p>
            <a:r>
              <a:rPr lang="en-US" dirty="0" smtClean="0"/>
              <a:t>AIRPORT OPERATING COSTS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9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856720" cy="990600"/>
          </a:xfrm>
        </p:spPr>
        <p:txBody>
          <a:bodyPr/>
          <a:lstStyle/>
          <a:p>
            <a:r>
              <a:rPr lang="en-IN" dirty="0" smtClean="0"/>
              <a:t>EXPENDITURE AND REVENUE STRUCTURES IN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dirty="0" smtClean="0"/>
              <a:t>EXPENSE PROFILE</a:t>
            </a:r>
          </a:p>
          <a:p>
            <a:pPr lvl="1"/>
            <a:r>
              <a:rPr lang="en-US" dirty="0"/>
              <a:t>OPERATING EXPENSES + CAPITAL EXPENSES</a:t>
            </a:r>
          </a:p>
          <a:p>
            <a:pPr lvl="1"/>
            <a:r>
              <a:rPr lang="en-US" dirty="0"/>
              <a:t>AIRPORTS CAPITAL INTENSIVE</a:t>
            </a:r>
          </a:p>
          <a:p>
            <a:pPr lvl="1"/>
            <a:r>
              <a:rPr lang="en-US" dirty="0"/>
              <a:t>OPERATING EXPENSES LIKE SALARY, ELECTRICITY ETC LARGEST</a:t>
            </a:r>
          </a:p>
          <a:p>
            <a:r>
              <a:rPr lang="en-IN" dirty="0" smtClean="0"/>
              <a:t>REVENUE PROFILE</a:t>
            </a:r>
          </a:p>
          <a:p>
            <a:pPr lvl="1"/>
            <a:r>
              <a:rPr lang="en-US" dirty="0" smtClean="0"/>
              <a:t>LARGE AIRPORTS FROM CONCESSION REVENUE</a:t>
            </a:r>
          </a:p>
          <a:p>
            <a:pPr lvl="1"/>
            <a:r>
              <a:rPr lang="en-US" dirty="0" smtClean="0"/>
              <a:t>SMALLER FROM GENERAL AVIATION USERS</a:t>
            </a:r>
          </a:p>
        </p:txBody>
      </p:sp>
    </p:spTree>
    <p:extLst>
      <p:ext uri="{BB962C8B-B14F-4D97-AF65-F5344CB8AC3E}">
        <p14:creationId xmlns:p14="http://schemas.microsoft.com/office/powerpoint/2010/main" val="858939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856720" cy="990600"/>
          </a:xfrm>
        </p:spPr>
        <p:txBody>
          <a:bodyPr/>
          <a:lstStyle/>
          <a:p>
            <a:r>
              <a:rPr lang="en-IN" dirty="0" smtClean="0"/>
              <a:t>EXPENDITURE AND REVENUE STRUCTURES IN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r>
              <a:rPr lang="en-IN" b="1" dirty="0" smtClean="0"/>
              <a:t>RELATIONSHIP BETWEEN REVENUE AND EXPENDITURE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813560"/>
            <a:ext cx="4749800" cy="25044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26280" y="4480560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PASSENGERS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1584960" y="2696448"/>
            <a:ext cx="1325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REVENUE EXPENSE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651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856720" cy="990600"/>
          </a:xfrm>
        </p:spPr>
        <p:txBody>
          <a:bodyPr/>
          <a:lstStyle/>
          <a:p>
            <a:r>
              <a:rPr lang="en-IN" dirty="0" smtClean="0"/>
              <a:t>EXPENDITURE AND REVENUE STRUCTURES IN AIRPORTS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938" y="990601"/>
            <a:ext cx="10454843" cy="5394959"/>
          </a:xfrm>
        </p:spPr>
        <p:txBody>
          <a:bodyPr wrap="square" tIns="0" bIns="0" anchor="t" anchorCtr="0">
            <a:noAutofit/>
          </a:bodyPr>
          <a:lstStyle/>
          <a:p>
            <a:pPr marL="0" indent="0">
              <a:buNone/>
            </a:pPr>
            <a:r>
              <a:rPr lang="en-IN" sz="2400" b="1" dirty="0" smtClean="0"/>
              <a:t>REASONS FOR VARIANCE</a:t>
            </a:r>
          </a:p>
          <a:p>
            <a:pPr lvl="1"/>
            <a:r>
              <a:rPr lang="en-IN" sz="2400" dirty="0" smtClean="0"/>
              <a:t>UNION VS NON UNION LABOUR</a:t>
            </a:r>
          </a:p>
          <a:p>
            <a:pPr lvl="1"/>
            <a:r>
              <a:rPr lang="en-IN" sz="2400" dirty="0" smtClean="0"/>
              <a:t>HIGH CONSTRUCTION COST ENVIRONMENT</a:t>
            </a:r>
          </a:p>
          <a:p>
            <a:pPr lvl="1"/>
            <a:r>
              <a:rPr lang="en-IN" sz="2400" dirty="0" smtClean="0"/>
              <a:t>ONE BIG </a:t>
            </a:r>
            <a:r>
              <a:rPr lang="en-IN" sz="2400" dirty="0" smtClean="0"/>
              <a:t>UNUSUAL ITEM LIKE UNUSED WAREHOUSE</a:t>
            </a:r>
            <a:endParaRPr lang="en-IN" sz="2400" dirty="0" smtClean="0"/>
          </a:p>
          <a:p>
            <a:pPr lvl="1"/>
            <a:r>
              <a:rPr lang="en-IN" sz="2400" dirty="0" smtClean="0"/>
              <a:t>CITY VS AUTHORITY</a:t>
            </a:r>
          </a:p>
          <a:p>
            <a:pPr lvl="1"/>
            <a:r>
              <a:rPr lang="en-IN" sz="2400" dirty="0" smtClean="0"/>
              <a:t>AIRPORT LIFE CYCLE</a:t>
            </a:r>
          </a:p>
          <a:p>
            <a:endParaRPr lang="en-IN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08359716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5978</TotalTime>
  <Words>1427</Words>
  <Application>Microsoft Office PowerPoint</Application>
  <PresentationFormat>Widescreen</PresentationFormat>
  <Paragraphs>347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Calibri</vt:lpstr>
      <vt:lpstr>Century Gothic</vt:lpstr>
      <vt:lpstr>Wingdings 3</vt:lpstr>
      <vt:lpstr>Slice</vt:lpstr>
      <vt:lpstr>AIRPORT ECONOMICS AND FINANCIAL MANAGEMENT</vt:lpstr>
      <vt:lpstr>ECONOMICS OF AIR TRAVEL: SUPPLY AND DEMAND</vt:lpstr>
      <vt:lpstr>ECONOMICS OF AIR TRAVEL: SUPPLY AND DEMAND</vt:lpstr>
      <vt:lpstr>ECONOMICS OF AIR TRAVEL: SUPPLY AND DEMAND</vt:lpstr>
      <vt:lpstr>ECONOMICS OF AIR TRAVEL: SUPPLY AND DEMAND</vt:lpstr>
      <vt:lpstr>ECONOMICS OF AIR TRAVEL: SUPPLY AND DEMAND</vt:lpstr>
      <vt:lpstr>EXPENDITURE AND REVENUE STRUCTURES IN AIRPORTS</vt:lpstr>
      <vt:lpstr>EXPENDITURE AND REVENUE STRUCTURES IN AIRPORTS</vt:lpstr>
      <vt:lpstr>EXPENDITURE AND REVENUE STRUCTURES IN AIRPORTS</vt:lpstr>
      <vt:lpstr>FINANCIAL MANAGEMENT AT AIRPORTS</vt:lpstr>
      <vt:lpstr>FINANCIAL MANAGEMENT AT AIRPORTS</vt:lpstr>
      <vt:lpstr>FINANCIAL MANAGEMENT AT AIRPORTS</vt:lpstr>
      <vt:lpstr>FINANCIAL MANAGEMENT AT AIRPORTS</vt:lpstr>
      <vt:lpstr>FINANCIAL MANAGEMENT AT AIRPORTS</vt:lpstr>
      <vt:lpstr>FINANCIAL MANAGEMENT AT AIRPORTS</vt:lpstr>
      <vt:lpstr>FINANCIAL MANAGEMENT AT AIRPORTS</vt:lpstr>
      <vt:lpstr>PRICE REGULATIIONS &amp; AIRPORTS CONCESSIONS</vt:lpstr>
      <vt:lpstr>PRICE REGULATIIONS &amp; AIRPORTS CONCESSIONS</vt:lpstr>
      <vt:lpstr>PRICE REGULATIIONS &amp; AIRPORTS CONCESSIONS</vt:lpstr>
      <vt:lpstr>PRICE REGULATIONS &amp; AIRPORTS CONCESSIONS</vt:lpstr>
      <vt:lpstr>PRICE REGULATIONS &amp; AIRPORTS CONCESSIONS</vt:lpstr>
      <vt:lpstr>PRICE REGULATIONS &amp; AIRPORTS CONCESSIONS</vt:lpstr>
      <vt:lpstr>AIRPORT NETWORK COMPETITION</vt:lpstr>
      <vt:lpstr>AIRPORT NETWORK COMPETITION</vt:lpstr>
      <vt:lpstr>AIRPORT NETWORK COMPETITION</vt:lpstr>
      <vt:lpstr>AIRPORT NETWORK COMPETITION</vt:lpstr>
      <vt:lpstr>AIRPORT NETWORK COMPETITION</vt:lpstr>
      <vt:lpstr>AIRPORT NETWORK COMPETITION</vt:lpstr>
      <vt:lpstr>THANK YOU</vt:lpstr>
    </vt:vector>
  </TitlesOfParts>
  <Company>LTTS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AIRPORT ECONOMICS AND STATISTICS</dc:title>
  <dc:creator>VenuGopal</dc:creator>
  <cp:lastModifiedBy>VenuGopal</cp:lastModifiedBy>
  <cp:revision>112</cp:revision>
  <dcterms:created xsi:type="dcterms:W3CDTF">2019-07-07T05:48:47Z</dcterms:created>
  <dcterms:modified xsi:type="dcterms:W3CDTF">2019-09-17T16:23:20Z</dcterms:modified>
</cp:coreProperties>
</file>